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Libre Franklin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ibreFranklin-italic.fntdata"/><Relationship Id="rId20" Type="http://schemas.openxmlformats.org/officeDocument/2006/relationships/slide" Target="slides/slide15.xml"/><Relationship Id="rId41" Type="http://schemas.openxmlformats.org/officeDocument/2006/relationships/font" Target="fonts/LibreFranklin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LibreFranklin-bold.fntdata"/><Relationship Id="rId16" Type="http://schemas.openxmlformats.org/officeDocument/2006/relationships/slide" Target="slides/slide11.xml"/><Relationship Id="rId38" Type="http://schemas.openxmlformats.org/officeDocument/2006/relationships/font" Target="fonts/LibreFranklin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kepticalscience.com/history-FLICC-5-techniques-science-denial.html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psychologytoday.com/us/blog/science-choice/201504/what-is-confirmation-bias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echindc.com/confirmation-bias/3063/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firstdraftnews.org/articles/a-guide-to-prebunking-a-promising-way-to-inoculate-against-misinformation/" TargetMode="External"/><Relationship Id="rId3" Type="http://schemas.openxmlformats.org/officeDocument/2006/relationships/hyperlink" Target="https://medium.com/wehearthealthliteracy/the-truth-sandwich-a-better-way-to-mythbust-8021d2cf8730" TargetMode="Externa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cientificamerican.com/article/biases-make-people-vulnerable-to-misinformation-spread-by-social-media/" TargetMode="External"/><Relationship Id="rId3" Type="http://schemas.openxmlformats.org/officeDocument/2006/relationships/hyperlink" Target="https://link.springer.com/chapter/10.1007%2F978-3-642-22309-9_5" TargetMode="Externa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hinkingispower.com/the-problem-with-doing-your-own-research/" TargetMode="Externa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knowyourmeme.com/photos/923510-wikipedia" TargetMode="Externa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demdigest.org/a-better-way-to-counter-astroturfing-disinformation-technology-and-democracy-in-transition/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lickr.com/photos/veraciousjess/284998971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ece5ff7bae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ece5ff7bae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f0eeceaec3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f0eeceaec3_0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f0eeceaec3_0_1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1" name="Google Shape;121;gf0eeceaec3_0_1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0eeceaec3_0_2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7" name="Google Shape;127;gf0eeceaec3_0_2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f0eeceaec3_0_3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3" name="Google Shape;133;gf0eeceaec3_0_3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0eeceaec3_0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f0eeceaec3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0eeceaec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f0eeceaec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f0eeceaec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f0eeceaec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https://skepticalscience.com/history-FLICC-5-techniques-science-denial.html</a:t>
            </a:r>
            <a:r>
              <a:rPr lang="en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f0eeceaec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f0eeceaec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https://www.psychologytoday.com/us/blog/science-choice/201504/what-is-confirmation-bias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0eeceaec3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f0eeceaec3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https://techindc.com/confirmation-bias/3063/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f0eeceaec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f0eeceaec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0eeceae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0eeceae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f0eeceaec3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f0eeceaec3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0eeceaec3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0eeceaec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https://effectiviology.com/backfire-effect-facts-dont-change-minds/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0eeceaec3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f0eeceaec3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https://firstdraftnews.org/articles/a-guide-to-prebunking-a-promising-way-to-inoculate-against-misinformation/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https://medium.com/wehearthealthliteracy/the-truth-sandwich-a-better-way-to-mythbust-8021d2cf8730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Truth sandwich: truth, lie, truth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WHO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Includes playing “Go Viral!”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f0eeceaec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f0eeceaec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https://www.scientificamerican.com/article/biases-make-people-vulnerable-to-misinformation-spread-by-social-media/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https://link.springer.com/chapter/10.1007%2F978-3-642-22309-9_5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f0eeceaec3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f0eeceaec3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Indian aunties.  Barbershops. Etc. 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f0eeceaec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f0eeceaec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f0eeceaec3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f0eeceaec3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f0eeceaec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f0eeceaec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f0eeceaec3_0_4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f0eeceaec3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https://thinkingispower.com/the-problem-with-doing-your-own-research/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f0eeceaec3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f0eeceaec3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0eeceaec3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0eeceaec3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eeceaec3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eeceaec3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f0eeceaec3_0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f0eeceaec3_0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https://knowyourmeme.com/photos/923510-wikipedia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f0eeceaec3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f0eeceaec3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https://www.demdigest.org/a-better-way-to-counter-astroturfing-disinformation-technology-and-democracy-in-transition/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0eeceaec3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0eeceaec3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0eeceaec3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0eeceaec3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https://www.flickr.com/photos/veraciousjess/284998971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0eeceaec3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0eeceaec3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0eeceaec3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0eeceaec3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0eeceaec3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0eeceaec3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Image: US army psyops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0eeceaec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0eeceaec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5913" y="81731"/>
            <a:ext cx="7200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>
            <a:lvl1pPr lvl="0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1pPr>
            <a:lvl2pPr lvl="1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2pPr>
            <a:lvl3pPr lvl="2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3pPr>
            <a:lvl4pPr lvl="3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4pPr>
            <a:lvl5pPr lvl="4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5pPr>
            <a:lvl6pPr lvl="5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6pPr>
            <a:lvl7pPr lvl="6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7pPr>
            <a:lvl8pPr lvl="7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8pPr>
            <a:lvl9pPr lvl="8" rtl="0" algn="l">
              <a:lnSpc>
                <a:spcPct val="89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096565" y="4892405"/>
            <a:ext cx="2052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sp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2E40"/>
              </a:buClr>
              <a:buSzPts val="900"/>
              <a:buFont typeface="Libre Franklin"/>
              <a:buNone/>
              <a:defRPr sz="900">
                <a:solidFill>
                  <a:srgbClr val="1A2E4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 type="obj">
  <p:cSld name="OBJEC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7" name="Google Shape;57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6457950" y="4767263"/>
            <a:ext cx="20574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lnSpcReduction="10000"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4 Class 1: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System Vulnerabilities</a:t>
            </a:r>
            <a:endParaRPr/>
          </a:p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311700" y="3571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INST408C: Cognitive Security | Fall 2021 | SJ Terp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Bias</a:t>
            </a:r>
            <a:endParaRPr/>
          </a:p>
        </p:txBody>
      </p:sp>
      <p:sp>
        <p:nvSpPr>
          <p:cNvPr id="117" name="Google Shape;117;p2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Systematic deviation from the true answer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Doesn’t have to be malicious, or have negative effects on people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Example: people tend to be overconfident about their own driving ability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Other examples of bias? </a:t>
            </a:r>
            <a:endParaRPr/>
          </a:p>
        </p:txBody>
      </p:sp>
      <p:sp>
        <p:nvSpPr>
          <p:cNvPr id="118" name="Google Shape;118;p24"/>
          <p:cNvSpPr txBox="1"/>
          <p:nvPr>
            <p:ph idx="12" type="sldNum"/>
          </p:nvPr>
        </p:nvSpPr>
        <p:spPr>
          <a:xfrm>
            <a:off x="6457950" y="4767263"/>
            <a:ext cx="20574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>
            <p:ph type="title"/>
          </p:nvPr>
        </p:nvSpPr>
        <p:spPr>
          <a:xfrm>
            <a:off x="667613" y="139444"/>
            <a:ext cx="7714800" cy="7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Heuristics and biases</a:t>
            </a:r>
            <a:endParaRPr/>
          </a:p>
        </p:txBody>
      </p:sp>
      <p:sp>
        <p:nvSpPr>
          <p:cNvPr id="124" name="Google Shape;124;p25"/>
          <p:cNvSpPr txBox="1"/>
          <p:nvPr>
            <p:ph idx="1" type="body"/>
          </p:nvPr>
        </p:nvSpPr>
        <p:spPr>
          <a:xfrm>
            <a:off x="733444" y="1156594"/>
            <a:ext cx="7795200" cy="25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People aren’t actually unpredictable; there are systematic ways that we are biased 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Which is more dangerous, sharks or vending machines? Which one kills more people each year? Which one should you run away from? 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Just because reasoning isn’t “rational” doesn’t mean it isn’t useful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Which is more likely, that you’ll get hacked by the Chinese military or that your information will be stolen by an Estonian credit card farm?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6"/>
          <p:cNvSpPr txBox="1"/>
          <p:nvPr>
            <p:ph type="title"/>
          </p:nvPr>
        </p:nvSpPr>
        <p:spPr>
          <a:xfrm>
            <a:off x="838200" y="188066"/>
            <a:ext cx="49221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Bounded rationality</a:t>
            </a:r>
            <a:endParaRPr/>
          </a:p>
        </p:txBody>
      </p:sp>
      <p:sp>
        <p:nvSpPr>
          <p:cNvPr id="130" name="Google Shape;130;p26"/>
          <p:cNvSpPr txBox="1"/>
          <p:nvPr>
            <p:ph idx="1" type="body"/>
          </p:nvPr>
        </p:nvSpPr>
        <p:spPr>
          <a:xfrm>
            <a:off x="838200" y="1278825"/>
            <a:ext cx="7912500" cy="3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People bounded by their own cognition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What are some examples of cognitive limits?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People also bounded by the structure of the information available in the world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Can’t know if there is more information that you haven’t seen</a:t>
            </a:r>
            <a:endParaRPr/>
          </a:p>
          <a:p>
            <a:pPr indent="-1778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/>
              <a:t>What is an example of a situation where you don’t know if you have all the information? 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If you could consider all the possibilities at once, what might happen?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/>
          <p:nvPr>
            <p:ph type="title"/>
          </p:nvPr>
        </p:nvSpPr>
        <p:spPr>
          <a:xfrm>
            <a:off x="695850" y="178650"/>
            <a:ext cx="7160100" cy="64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/>
              <a:t>System 1 and System 2 thinking</a:t>
            </a:r>
            <a:endParaRPr/>
          </a:p>
        </p:txBody>
      </p:sp>
      <p:sp>
        <p:nvSpPr>
          <p:cNvPr id="136" name="Google Shape;136;p27"/>
          <p:cNvSpPr txBox="1"/>
          <p:nvPr>
            <p:ph idx="1" type="body"/>
          </p:nvPr>
        </p:nvSpPr>
        <p:spPr>
          <a:xfrm>
            <a:off x="761663" y="1109551"/>
            <a:ext cx="7870200" cy="32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System 1: automatic processes that give you an answer quickly without a lot of effort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/>
              <a:t>System 2: effortful reasoning, considering all the possibilities</a:t>
            </a:r>
            <a:endParaRPr/>
          </a:p>
          <a:p>
            <a:pPr indent="0" lvl="0" marL="17780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 biases (and their abuses)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9"/>
          <p:cNvSpPr txBox="1"/>
          <p:nvPr>
            <p:ph type="title"/>
          </p:nvPr>
        </p:nvSpPr>
        <p:spPr>
          <a:xfrm>
            <a:off x="311700" y="10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Cognitive Bias Codex</a:t>
            </a:r>
            <a:endParaRPr/>
          </a:p>
        </p:txBody>
      </p:sp>
      <p:sp>
        <p:nvSpPr>
          <p:cNvPr id="147" name="Google Shape;147;p29"/>
          <p:cNvSpPr txBox="1"/>
          <p:nvPr>
            <p:ph idx="1" type="body"/>
          </p:nvPr>
        </p:nvSpPr>
        <p:spPr>
          <a:xfrm>
            <a:off x="311700" y="863550"/>
            <a:ext cx="3019800" cy="40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Chart of about 200 biases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Each of these is a vulnerability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3975" y="677575"/>
            <a:ext cx="5270758" cy="416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 txBox="1"/>
          <p:nvPr>
            <p:ph type="title"/>
          </p:nvPr>
        </p:nvSpPr>
        <p:spPr>
          <a:xfrm>
            <a:off x="311700" y="10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FLICC</a:t>
            </a:r>
            <a:endParaRPr/>
          </a:p>
        </p:txBody>
      </p:sp>
      <p:sp>
        <p:nvSpPr>
          <p:cNvPr id="154" name="Google Shape;154;p30"/>
          <p:cNvSpPr txBox="1"/>
          <p:nvPr>
            <p:ph idx="1" type="body"/>
          </p:nvPr>
        </p:nvSpPr>
        <p:spPr>
          <a:xfrm>
            <a:off x="311700" y="717600"/>
            <a:ext cx="3409800" cy="38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Cook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Denial tactics: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Fake experts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Logical fallacies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Impossible expectations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Cherry picking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Conspiracy theories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Originally designed for climate change, HIV/AIDs etc crossover</a:t>
            </a:r>
            <a:endParaRPr/>
          </a:p>
        </p:txBody>
      </p:sp>
      <p:pic>
        <p:nvPicPr>
          <p:cNvPr id="155" name="Google Shape;15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4225" y="131913"/>
            <a:ext cx="4879675" cy="487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Confirmation bias</a:t>
            </a:r>
            <a:endParaRPr/>
          </a:p>
        </p:txBody>
      </p:sp>
      <p:sp>
        <p:nvSpPr>
          <p:cNvPr id="161" name="Google Shape;161;p31"/>
          <p:cNvSpPr txBox="1"/>
          <p:nvPr>
            <p:ph idx="1" type="body"/>
          </p:nvPr>
        </p:nvSpPr>
        <p:spPr>
          <a:xfrm>
            <a:off x="311700" y="1152475"/>
            <a:ext cx="3825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Believe what you want to believe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Desire &gt;&gt; facts</a:t>
            </a:r>
            <a:endParaRPr/>
          </a:p>
        </p:txBody>
      </p:sp>
      <p:pic>
        <p:nvPicPr>
          <p:cNvPr id="162" name="Google Shape;16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5350" y="658950"/>
            <a:ext cx="3825600" cy="38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Counter: Dennett’s 4 points</a:t>
            </a:r>
            <a:endParaRPr/>
          </a:p>
        </p:txBody>
      </p:sp>
      <p:sp>
        <p:nvSpPr>
          <p:cNvPr id="168" name="Google Shape;16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rgbClr val="333333"/>
                </a:solidFill>
                <a:highlight>
                  <a:srgbClr val="FFFFFF"/>
                </a:highlight>
              </a:rPr>
              <a:t>1. Attempt to re-express your target’s position so clearly, vividly and fairly that your target says: “Thanks, I wish I’d thought of putting it that way.”</a:t>
            </a:r>
            <a:endParaRPr sz="19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rgbClr val="333333"/>
                </a:solidFill>
                <a:highlight>
                  <a:srgbClr val="FFFFFF"/>
                </a:highlight>
              </a:rPr>
              <a:t>2. List any points of agreement (especially if they are not matters of general or widespread agreement).</a:t>
            </a:r>
            <a:endParaRPr sz="19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rgbClr val="333333"/>
                </a:solidFill>
                <a:highlight>
                  <a:srgbClr val="FFFFFF"/>
                </a:highlight>
              </a:rPr>
              <a:t>3. Mention anything you have learned from your target.</a:t>
            </a:r>
            <a:endParaRPr sz="19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rPr lang="en" sz="1900">
                <a:solidFill>
                  <a:srgbClr val="333333"/>
                </a:solidFill>
                <a:highlight>
                  <a:srgbClr val="FFFFFF"/>
                </a:highlight>
              </a:rPr>
              <a:t>4. Only then are you permitted to say so much as a word of rebuttal or criticism.</a:t>
            </a:r>
            <a:endParaRPr sz="2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/>
          <p:nvPr>
            <p:ph type="title"/>
          </p:nvPr>
        </p:nvSpPr>
        <p:spPr>
          <a:xfrm>
            <a:off x="311700" y="219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Illusory truth bias</a:t>
            </a:r>
            <a:endParaRPr/>
          </a:p>
        </p:txBody>
      </p:sp>
      <p:sp>
        <p:nvSpPr>
          <p:cNvPr id="174" name="Google Shape;174;p33"/>
          <p:cNvSpPr txBox="1"/>
          <p:nvPr>
            <p:ph idx="1" type="body"/>
          </p:nvPr>
        </p:nvSpPr>
        <p:spPr>
          <a:xfrm>
            <a:off x="311700" y="982025"/>
            <a:ext cx="8520600" cy="35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Believing something is true if it’s easy to understand, or repeated multiple times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Well hello, online advertising…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See also availability bias: Overestimating the likelihood or influence of things that are more visible / recent / emotionally charged (salience bias)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See also frequency illusion: noticing </a:t>
            </a:r>
            <a:r>
              <a:rPr lang="en"/>
              <a:t>something</a:t>
            </a:r>
            <a:r>
              <a:rPr lang="en"/>
              <a:t> more, once you’ve focussed on it (like seeing your make of car more once you’ve bought it)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311700" y="13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4</a:t>
            </a:r>
            <a:endParaRPr/>
          </a:p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311700" y="952375"/>
            <a:ext cx="3720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Human system vulnerabilities and patches</a:t>
            </a:r>
            <a:endParaRPr sz="10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From clicks to disinformation</a:t>
            </a:r>
            <a:endParaRPr sz="10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cognitive biases and their abuses</a:t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the range of ways users and groups are influenced online (and offline via online means) - user experience, marketing and adtech, online political campaigns, astroturfing, online psyops, disinformation campaigns. </a:t>
            </a:r>
            <a:endParaRPr/>
          </a:p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4755975" y="952375"/>
            <a:ext cx="3720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Psychology of influence</a:t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Outcome: articulate common influence techniques. </a:t>
            </a:r>
            <a:endParaRPr sz="10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Applying marketing models</a:t>
            </a:r>
            <a:endParaRPr sz="120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venir"/>
              <a:buChar char="●"/>
            </a:pPr>
            <a:r>
              <a:rPr lang="en" sz="10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The medium is the message: Content vs Context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/>
          <p:nvPr>
            <p:ph type="title"/>
          </p:nvPr>
        </p:nvSpPr>
        <p:spPr>
          <a:xfrm>
            <a:off x="311700" y="15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Counter: countermessaging</a:t>
            </a:r>
            <a:endParaRPr/>
          </a:p>
        </p:txBody>
      </p:sp>
      <p:pic>
        <p:nvPicPr>
          <p:cNvPr id="180" name="Google Shape;18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100" y="848150"/>
            <a:ext cx="4102169" cy="411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5"/>
          <p:cNvSpPr txBox="1"/>
          <p:nvPr>
            <p:ph type="title"/>
          </p:nvPr>
        </p:nvSpPr>
        <p:spPr>
          <a:xfrm>
            <a:off x="311700" y="15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Familiarity</a:t>
            </a:r>
            <a:r>
              <a:rPr lang="en"/>
              <a:t> backfire effect</a:t>
            </a:r>
            <a:endParaRPr/>
          </a:p>
        </p:txBody>
      </p:sp>
      <p:sp>
        <p:nvSpPr>
          <p:cNvPr id="186" name="Google Shape;186;p35"/>
          <p:cNvSpPr txBox="1"/>
          <p:nvPr>
            <p:ph idx="1" type="body"/>
          </p:nvPr>
        </p:nvSpPr>
        <p:spPr>
          <a:xfrm>
            <a:off x="311700" y="727950"/>
            <a:ext cx="4260300" cy="3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Under dispute -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Doubling down on beliefs when they’re challenged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See also Semmelweis reflex: rejecting new contradicting evidence</a:t>
            </a:r>
            <a:endParaRPr/>
          </a:p>
        </p:txBody>
      </p:sp>
      <p:pic>
        <p:nvPicPr>
          <p:cNvPr id="187" name="Google Shape;1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7100" y="727950"/>
            <a:ext cx="4083927" cy="411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6"/>
          <p:cNvSpPr txBox="1"/>
          <p:nvPr>
            <p:ph type="title"/>
          </p:nvPr>
        </p:nvSpPr>
        <p:spPr>
          <a:xfrm>
            <a:off x="311700" y="18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Counters: Pre-bunking and truth sandwiches</a:t>
            </a:r>
            <a:endParaRPr/>
          </a:p>
        </p:txBody>
      </p:sp>
      <p:pic>
        <p:nvPicPr>
          <p:cNvPr id="193" name="Google Shape;19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5775" y="1017725"/>
            <a:ext cx="6372439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7"/>
          <p:cNvSpPr txBox="1"/>
          <p:nvPr>
            <p:ph type="title"/>
          </p:nvPr>
        </p:nvSpPr>
        <p:spPr>
          <a:xfrm>
            <a:off x="311700" y="144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overload</a:t>
            </a:r>
            <a:endParaRPr/>
          </a:p>
        </p:txBody>
      </p:sp>
      <p:sp>
        <p:nvSpPr>
          <p:cNvPr id="199" name="Google Shape;199;p37"/>
          <p:cNvSpPr txBox="1"/>
          <p:nvPr>
            <p:ph idx="1" type="body"/>
          </p:nvPr>
        </p:nvSpPr>
        <p:spPr>
          <a:xfrm>
            <a:off x="311700" y="770325"/>
            <a:ext cx="8520600" cy="3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Vs: too much information, too fast, too varied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Affect: emotional language = more likely to be shared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Messenger: trust people we know more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8"/>
          <p:cNvSpPr txBox="1"/>
          <p:nvPr>
            <p:ph type="title"/>
          </p:nvPr>
        </p:nvSpPr>
        <p:spPr>
          <a:xfrm>
            <a:off x="311700" y="251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Counter: improve the information/influence environment</a:t>
            </a:r>
            <a:endParaRPr/>
          </a:p>
        </p:txBody>
      </p:sp>
      <p:pic>
        <p:nvPicPr>
          <p:cNvPr id="205" name="Google Shape;20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675" y="993025"/>
            <a:ext cx="7924526" cy="296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9"/>
          <p:cNvSpPr txBox="1"/>
          <p:nvPr>
            <p:ph type="title"/>
          </p:nvPr>
        </p:nvSpPr>
        <p:spPr>
          <a:xfrm>
            <a:off x="311700" y="154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 and vulnerable communities</a:t>
            </a:r>
            <a:endParaRPr/>
          </a:p>
        </p:txBody>
      </p:sp>
      <p:sp>
        <p:nvSpPr>
          <p:cNvPr id="211" name="Google Shape;211;p39"/>
          <p:cNvSpPr txBox="1"/>
          <p:nvPr>
            <p:ph idx="1" type="body"/>
          </p:nvPr>
        </p:nvSpPr>
        <p:spPr>
          <a:xfrm>
            <a:off x="311700" y="870375"/>
            <a:ext cx="8520600" cy="36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 boundaries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E.g. </a:t>
            </a:r>
            <a:r>
              <a:rPr lang="en"/>
              <a:t>External low-trust, internal high-trust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See also: authority bias - believing authority figures more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Fake experts use these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0"/>
          <p:cNvSpPr txBox="1"/>
          <p:nvPr>
            <p:ph type="title"/>
          </p:nvPr>
        </p:nvSpPr>
        <p:spPr>
          <a:xfrm>
            <a:off x="311713" y="106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Practice: Fake experts</a:t>
            </a:r>
            <a:endParaRPr/>
          </a:p>
        </p:txBody>
      </p:sp>
      <p:pic>
        <p:nvPicPr>
          <p:cNvPr id="217" name="Google Shape;21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8176" y="897826"/>
            <a:ext cx="6905100" cy="388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1"/>
          <p:cNvSpPr txBox="1"/>
          <p:nvPr>
            <p:ph type="title"/>
          </p:nvPr>
        </p:nvSpPr>
        <p:spPr>
          <a:xfrm>
            <a:off x="311700" y="12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community biases</a:t>
            </a:r>
            <a:endParaRPr/>
          </a:p>
        </p:txBody>
      </p:sp>
      <p:sp>
        <p:nvSpPr>
          <p:cNvPr id="223" name="Google Shape;223;p41"/>
          <p:cNvSpPr txBox="1"/>
          <p:nvPr>
            <p:ph idx="1" type="body"/>
          </p:nvPr>
        </p:nvSpPr>
        <p:spPr>
          <a:xfrm>
            <a:off x="311700" y="772725"/>
            <a:ext cx="8520600" cy="4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“Do your research”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Echo chambers: Different search terms, different profiles, give different results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2"/>
          <p:cNvSpPr txBox="1"/>
          <p:nvPr>
            <p:ph type="title"/>
          </p:nvPr>
        </p:nvSpPr>
        <p:spPr>
          <a:xfrm>
            <a:off x="407775" y="171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Practice: “do your research” </a:t>
            </a:r>
            <a:endParaRPr/>
          </a:p>
        </p:txBody>
      </p:sp>
      <p:pic>
        <p:nvPicPr>
          <p:cNvPr id="229" name="Google Shape;22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" y="1143000"/>
            <a:ext cx="8001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Counter: truth sandwiches</a:t>
            </a:r>
            <a:endParaRPr/>
          </a:p>
        </p:txBody>
      </p:sp>
      <p:sp>
        <p:nvSpPr>
          <p:cNvPr id="235" name="Google Shape;235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FALSE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TRUE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targets you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4"/>
          <p:cNvSpPr txBox="1"/>
          <p:nvPr>
            <p:ph type="title"/>
          </p:nvPr>
        </p:nvSpPr>
        <p:spPr>
          <a:xfrm>
            <a:off x="311700" y="171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biases</a:t>
            </a:r>
            <a:endParaRPr/>
          </a:p>
        </p:txBody>
      </p:sp>
      <p:sp>
        <p:nvSpPr>
          <p:cNvPr id="241" name="Google Shape;241;p44"/>
          <p:cNvSpPr txBox="1"/>
          <p:nvPr>
            <p:ph idx="1" type="body"/>
          </p:nvPr>
        </p:nvSpPr>
        <p:spPr>
          <a:xfrm>
            <a:off x="311700" y="744050"/>
            <a:ext cx="8520600" cy="38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Filter bubbles: you’re training the algorithm on what you want to see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(Try searching in incognito mode… 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Homogeneity bias: platform uses small number of sources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Popularity bias: popular content != quality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Astroturfing etc use these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5"/>
          <p:cNvSpPr txBox="1"/>
          <p:nvPr>
            <p:ph type="title"/>
          </p:nvPr>
        </p:nvSpPr>
        <p:spPr>
          <a:xfrm>
            <a:off x="311700" y="123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Practice: Astroturfing</a:t>
            </a:r>
            <a:endParaRPr/>
          </a:p>
        </p:txBody>
      </p:sp>
      <p:pic>
        <p:nvPicPr>
          <p:cNvPr id="247" name="Google Shape;24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400" y="695750"/>
            <a:ext cx="5337199" cy="4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6"/>
          <p:cNvSpPr txBox="1"/>
          <p:nvPr>
            <p:ph type="title"/>
          </p:nvPr>
        </p:nvSpPr>
        <p:spPr>
          <a:xfrm>
            <a:off x="311700" y="219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Counter: report, remove, re-route</a:t>
            </a:r>
            <a:endParaRPr/>
          </a:p>
        </p:txBody>
      </p:sp>
      <p:sp>
        <p:nvSpPr>
          <p:cNvPr id="253" name="Google Shape;253;p46"/>
          <p:cNvSpPr txBox="1"/>
          <p:nvPr>
            <p:ph idx="1" type="body"/>
          </p:nvPr>
        </p:nvSpPr>
        <p:spPr>
          <a:xfrm>
            <a:off x="311700" y="949825"/>
            <a:ext cx="8520600" cy="36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Again, build a better information / influence environment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219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experience designers</a:t>
            </a:r>
            <a:endParaRPr/>
          </a:p>
        </p:txBody>
      </p:sp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7200" y="1017725"/>
            <a:ext cx="3668350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311700" y="171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Friends, family etc</a:t>
            </a:r>
            <a:endParaRPr/>
          </a:p>
        </p:txBody>
      </p:sp>
      <p:pic>
        <p:nvPicPr>
          <p:cNvPr id="88" name="Google Shape;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600" y="896450"/>
            <a:ext cx="4152789" cy="409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311700" y="15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Advertisers</a:t>
            </a:r>
            <a:endParaRPr/>
          </a:p>
        </p:txBody>
      </p:sp>
      <p:pic>
        <p:nvPicPr>
          <p:cNvPr id="94" name="Google Shape;9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9138" y="848150"/>
            <a:ext cx="5965715" cy="4110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311700" y="139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Political campaigns</a:t>
            </a:r>
            <a:endParaRPr/>
          </a:p>
        </p:txBody>
      </p:sp>
      <p:pic>
        <p:nvPicPr>
          <p:cNvPr id="100" name="Google Shape;1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5475" y="711850"/>
            <a:ext cx="4076871" cy="412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type="title"/>
          </p:nvPr>
        </p:nvSpPr>
        <p:spPr>
          <a:xfrm>
            <a:off x="311700" y="139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Psyops, disinformation, misinformation etc</a:t>
            </a:r>
            <a:endParaRPr/>
          </a:p>
        </p:txBody>
      </p:sp>
      <p:pic>
        <p:nvPicPr>
          <p:cNvPr id="106" name="Google Shape;1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2800" y="928650"/>
            <a:ext cx="3518075" cy="351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Cognitive biases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